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65" r:id="rId5"/>
    <p:sldId id="261" r:id="rId6"/>
    <p:sldId id="262" r:id="rId7"/>
    <p:sldId id="260" r:id="rId8"/>
    <p:sldId id="257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FF8BC5"/>
    <a:srgbClr val="FF61B0"/>
    <a:srgbClr val="006600"/>
    <a:srgbClr val="43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2722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09736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1940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3046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47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9593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5758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7953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819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4540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22679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0945-46CE-4A35-99CF-ED7008642DF1}" type="datetimeFigureOut">
              <a:rPr lang="pl-PL" smtClean="0"/>
              <a:t>30.04.2016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4AC3-AF9B-4DBB-BAD9-64B9DF73D1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09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uczyciel\Downloads\sz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0" y="548680"/>
            <a:ext cx="8566150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71600" y="1037567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6600"/>
                </a:solidFill>
                <a:latin typeface="Bodoni MT" panose="02070603080606020203" pitchFamily="18" charset="0"/>
              </a:rPr>
              <a:t>NADLEŚNICTWO OSTROŁĘKA</a:t>
            </a:r>
          </a:p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45844" y="1627098"/>
            <a:ext cx="824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znajduje się w północnej części województwa mazowieckiego</a:t>
            </a:r>
            <a:endParaRPr lang="pl-PL" sz="24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5538" y="2016278"/>
            <a:ext cx="903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na terenie powiatów makowskiego, ostrołęckiego i miasta Ostrołęka.</a:t>
            </a:r>
            <a:r>
              <a:rPr lang="pl-PL" sz="2400" b="1" dirty="0"/>
              <a:t>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164937" y="2343141"/>
            <a:ext cx="487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Obecny kształt uzyskało w 1973r.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362108" y="270892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800000"/>
                </a:solidFill>
              </a:rPr>
              <a:t>z połączenia nadleśnictw: </a:t>
            </a:r>
            <a:r>
              <a:rPr lang="pl-PL" sz="2400" b="1" dirty="0" err="1">
                <a:solidFill>
                  <a:srgbClr val="800000"/>
                </a:solidFill>
              </a:rPr>
              <a:t>Sęborki</a:t>
            </a:r>
            <a:r>
              <a:rPr lang="pl-PL" sz="2400" b="1" dirty="0">
                <a:solidFill>
                  <a:srgbClr val="800000"/>
                </a:solidFill>
              </a:rPr>
              <a:t> i Ostrołęka</a:t>
            </a:r>
            <a:r>
              <a:rPr lang="pl-PL" sz="20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85284" y="37890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Łączy w sobie obszar pradawnych puszcz: Zielonej i Białej</a:t>
            </a:r>
            <a:r>
              <a:rPr lang="pl-PL" sz="2400" dirty="0">
                <a:solidFill>
                  <a:srgbClr val="800000"/>
                </a:solidFill>
              </a:rPr>
              <a:t>.</a:t>
            </a:r>
            <a:r>
              <a:rPr lang="pl-PL" sz="2400" dirty="0"/>
              <a:t>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51119" y="3068960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Mieszkańcami tych terenów od wielu wieków byli Kurpie,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323528" y="3429000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800000"/>
                </a:solidFill>
              </a:rPr>
              <a:t>których kultura została ukształtowana przez stały kontakt z lasem.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27584" y="4149080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Leśny krajobraz wzbogacają przepięknie wijące się rzeki</a:t>
            </a:r>
            <a:r>
              <a:rPr lang="pl-PL" sz="2400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051721" y="4509120"/>
            <a:ext cx="583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Narew, Omulew, Szkwa, Rozoga i Orz. 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619672" y="4869160"/>
            <a:ext cx="579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Obecnie jest to obszar Zielonych Płuc Polski.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549">
        <p:wipe/>
      </p:transition>
    </mc:Choice>
    <mc:Fallback xmlns="">
      <p:transition spd="slow" advClick="0" advTm="2154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 \PREZENTACJA\natura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85" y="3212976"/>
            <a:ext cx="5938317" cy="363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Miłośnicy przyrody znajdą tu: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pomniki przyrody, rezerwat o nazwie </a:t>
            </a:r>
            <a:r>
              <a:rPr lang="pl-PL" sz="2600" i="1" dirty="0">
                <a:solidFill>
                  <a:srgbClr val="800000"/>
                </a:solidFill>
              </a:rPr>
              <a:t>Lasy </a:t>
            </a:r>
            <a:r>
              <a:rPr lang="pl-PL" sz="2600" i="1" dirty="0" err="1">
                <a:solidFill>
                  <a:srgbClr val="800000"/>
                </a:solidFill>
              </a:rPr>
              <a:t>Płoszyckie</a:t>
            </a:r>
            <a:r>
              <a:rPr lang="pl-PL" sz="2600" i="1" dirty="0">
                <a:solidFill>
                  <a:srgbClr val="8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oraz ścieżki dydaktyczne.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W obrębie Nadleśnictwa znajdują się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trzy obszary objęte ochroną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w ramach Dyrektywy Ptasiej (OSO) 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800000"/>
                </a:solidFill>
              </a:rPr>
              <a:t>  ochrona rzadkich gatunków ptaków:</a:t>
            </a:r>
          </a:p>
          <a:p>
            <a:r>
              <a:rPr lang="pl-PL" sz="2600" dirty="0">
                <a:solidFill>
                  <a:srgbClr val="800000"/>
                </a:solidFill>
              </a:rPr>
              <a:t>Dolina Omulwi </a:t>
            </a:r>
            <a:r>
              <a:rPr lang="pl-PL" sz="2600" dirty="0" err="1">
                <a:solidFill>
                  <a:srgbClr val="800000"/>
                </a:solidFill>
              </a:rPr>
              <a:t>Płodownicy</a:t>
            </a:r>
            <a:endParaRPr lang="pl-PL" sz="2600" dirty="0">
              <a:solidFill>
                <a:srgbClr val="800000"/>
              </a:solidFill>
            </a:endParaRPr>
          </a:p>
          <a:p>
            <a:r>
              <a:rPr lang="pl-PL" sz="2600" dirty="0">
                <a:solidFill>
                  <a:srgbClr val="800000"/>
                </a:solidFill>
              </a:rPr>
              <a:t>Dolina Dolnej Narwi</a:t>
            </a:r>
          </a:p>
          <a:p>
            <a:r>
              <a:rPr lang="pl-PL" sz="2600" dirty="0">
                <a:solidFill>
                  <a:srgbClr val="800000"/>
                </a:solidFill>
              </a:rPr>
              <a:t>Puszcza Biała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747832"/>
      </p:ext>
    </p:extLst>
  </p:cSld>
  <p:clrMapOvr>
    <a:masterClrMapping/>
  </p:clrMapOvr>
  <p:transition spd="slow" advTm="188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uczyciel\Desktop\Kulik-wielk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11560" y="116632"/>
            <a:ext cx="7942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i="1" dirty="0">
                <a:solidFill>
                  <a:srgbClr val="FFFFFF"/>
                </a:solidFill>
              </a:rPr>
              <a:t>Dolina Omulwi </a:t>
            </a:r>
            <a:r>
              <a:rPr lang="pl-PL" sz="2400" b="1" i="1" dirty="0" err="1">
                <a:solidFill>
                  <a:srgbClr val="FFFFFF"/>
                </a:solidFill>
              </a:rPr>
              <a:t>Płodownicy</a:t>
            </a:r>
            <a:r>
              <a:rPr lang="pl-PL" sz="2400" b="1" i="1" dirty="0">
                <a:solidFill>
                  <a:srgbClr val="FFFFFF"/>
                </a:solidFill>
              </a:rPr>
              <a:t> </a:t>
            </a:r>
          </a:p>
          <a:p>
            <a:pPr lvl="0" algn="ctr"/>
            <a:r>
              <a:rPr lang="pl-PL" sz="2400" dirty="0">
                <a:solidFill>
                  <a:srgbClr val="FFFFFF"/>
                </a:solidFill>
              </a:rPr>
              <a:t>jest ważną ostoją cietrzewia, kraski i derkacza. </a:t>
            </a:r>
          </a:p>
          <a:p>
            <a:pPr lvl="0" algn="ctr"/>
            <a:r>
              <a:rPr lang="pl-PL" sz="2400" dirty="0">
                <a:solidFill>
                  <a:srgbClr val="FFFFFF"/>
                </a:solidFill>
              </a:rPr>
              <a:t>Do lęgów przystępują tu także: </a:t>
            </a:r>
          </a:p>
          <a:p>
            <a:pPr lvl="0" algn="ctr"/>
            <a:r>
              <a:rPr lang="pl-PL" sz="2400" dirty="0">
                <a:solidFill>
                  <a:srgbClr val="FFFFFF"/>
                </a:solidFill>
              </a:rPr>
              <a:t>pustułka, kszyk, kulik wielki, błotniak łąkowy, gadożer, rybołów oraz orlik krzykliwy i wiele innych ptaków. </a:t>
            </a:r>
          </a:p>
          <a:p>
            <a:pPr lvl="0" algn="ctr"/>
            <a:endParaRPr lang="pl-PL" sz="2400" dirty="0">
              <a:solidFill>
                <a:srgbClr val="FFFFFF"/>
              </a:solidFill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2060848"/>
            <a:ext cx="79425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srgbClr val="FFFF00"/>
                </a:solidFill>
              </a:rPr>
              <a:t>W </a:t>
            </a:r>
            <a:r>
              <a:rPr lang="pl-PL" sz="2400" b="1" i="1" dirty="0">
                <a:solidFill>
                  <a:srgbClr val="FFFF00"/>
                </a:solidFill>
              </a:rPr>
              <a:t>Dolinie Dolnej Narwi</a:t>
            </a:r>
          </a:p>
          <a:p>
            <a:pPr lvl="0" algn="ctr"/>
            <a:r>
              <a:rPr lang="pl-PL" sz="2400" b="1" dirty="0">
                <a:solidFill>
                  <a:srgbClr val="FFFF00"/>
                </a:solidFill>
              </a:rPr>
              <a:t> </a:t>
            </a:r>
            <a:r>
              <a:rPr lang="pl-PL" sz="2400" dirty="0">
                <a:solidFill>
                  <a:srgbClr val="FFFF00"/>
                </a:solidFill>
              </a:rPr>
              <a:t>występuje 19 gatunków ptaków z wymienionych w </a:t>
            </a:r>
          </a:p>
          <a:p>
            <a:pPr lvl="0" algn="ctr"/>
            <a:r>
              <a:rPr lang="pl-PL" sz="2400">
                <a:solidFill>
                  <a:srgbClr val="FFFF00"/>
                </a:solidFill>
              </a:rPr>
              <a:t>Polskiej Czerwonej Księdze </a:t>
            </a:r>
            <a:r>
              <a:rPr lang="pl-PL" sz="2400" dirty="0">
                <a:solidFill>
                  <a:srgbClr val="FFFF00"/>
                </a:solidFill>
              </a:rPr>
              <a:t>Z</a:t>
            </a:r>
            <a:r>
              <a:rPr lang="pl-PL" sz="2400">
                <a:solidFill>
                  <a:srgbClr val="FFFF00"/>
                </a:solidFill>
              </a:rPr>
              <a:t>wierząt</a:t>
            </a:r>
            <a:r>
              <a:rPr lang="pl-PL" sz="2400" dirty="0">
                <a:solidFill>
                  <a:srgbClr val="FFFF00"/>
                </a:solidFill>
              </a:rPr>
              <a:t>.</a:t>
            </a:r>
          </a:p>
          <a:p>
            <a:pPr lvl="0" algn="ctr"/>
            <a:r>
              <a:rPr lang="pl-PL" sz="2400" dirty="0">
                <a:solidFill>
                  <a:srgbClr val="FFFF00"/>
                </a:solidFill>
              </a:rPr>
              <a:t> Miejsce to jest jedną z najważniejszych ostoi rybitwy rzecznej, białoczelnej i czarnej. </a:t>
            </a:r>
          </a:p>
          <a:p>
            <a:pPr lvl="0" algn="ctr"/>
            <a:r>
              <a:rPr lang="pl-PL" sz="2400" dirty="0">
                <a:solidFill>
                  <a:srgbClr val="FFFF00"/>
                </a:solidFill>
              </a:rPr>
              <a:t>Do lęgów przystępują tu także: dubelt, kraska </a:t>
            </a:r>
          </a:p>
          <a:p>
            <a:pPr lvl="0" algn="ctr"/>
            <a:r>
              <a:rPr lang="pl-PL" sz="2400" dirty="0">
                <a:solidFill>
                  <a:srgbClr val="FFFF00"/>
                </a:solidFill>
              </a:rPr>
              <a:t>i bardzo rzadko występujący kulon.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7557" y="4725144"/>
            <a:ext cx="7920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i="1" dirty="0">
                <a:solidFill>
                  <a:srgbClr val="FF0000"/>
                </a:solidFill>
              </a:rPr>
              <a:t>Puszczę Białą</a:t>
            </a:r>
          </a:p>
          <a:p>
            <a:pPr lvl="0" algn="ctr"/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FF0000"/>
                </a:solidFill>
              </a:rPr>
              <a:t>zasiedla w okresie lęgowym bocian czarny, kraska oraz lelek.</a:t>
            </a:r>
            <a:r>
              <a:rPr lang="pl-PL" sz="2400" i="1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FF0000"/>
                </a:solidFill>
              </a:rPr>
              <a:t>Tu także można spotkać wiele zagrożonych gatunków ptaków ważnych dla Europy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220740"/>
      </p:ext>
    </p:extLst>
  </p:cSld>
  <p:clrMapOvr>
    <a:masterClrMapping/>
  </p:clrMapOvr>
  <p:transition spd="slow" advTm="232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MOV 0274~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kładka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922" y="90872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24702973"/>
      </p:ext>
    </p:extLst>
  </p:cSld>
  <p:clrMapOvr>
    <a:masterClrMapping/>
  </p:clrMapOvr>
  <p:transition spd="slow" advClick="0" advTm="372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36227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 \Gadoms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69" y="476672"/>
            <a:ext cx="676980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Prostokąt 3"/>
          <p:cNvSpPr/>
          <p:nvPr/>
        </p:nvSpPr>
        <p:spPr>
          <a:xfrm>
            <a:off x="1418474" y="5517232"/>
            <a:ext cx="62721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Nadleśniczy Nadleśnictwa Ostrołęka </a:t>
            </a:r>
          </a:p>
          <a:p>
            <a:pPr algn="ctr"/>
            <a:r>
              <a:rPr lang="pl-PL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Zdzisław Gadomski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05992"/>
      </p:ext>
    </p:extLst>
  </p:cSld>
  <p:clrMapOvr>
    <a:masterClrMapping/>
  </p:clrMapOvr>
  <p:transition spd="slow" advTm="347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041\Desktop\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053"/>
            <a:ext cx="6768752" cy="507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rostokąt 2"/>
          <p:cNvSpPr/>
          <p:nvPr/>
        </p:nvSpPr>
        <p:spPr>
          <a:xfrm>
            <a:off x="464097" y="5661248"/>
            <a:ext cx="8155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Zastępca Nadleśniczego Nadleśnictwa Ostrołęka</a:t>
            </a:r>
          </a:p>
          <a:p>
            <a:pPr algn="ctr"/>
            <a:r>
              <a:rPr lang="pl-PL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Hubert Pawelec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789113"/>
      </p:ext>
    </p:extLst>
  </p:cSld>
  <p:clrMapOvr>
    <a:masterClrMapping/>
  </p:clrMapOvr>
  <p:transition spd="slow" advTm="38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90319" y="5589240"/>
            <a:ext cx="50566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Leśniczy Leśnictwa Kruszewo </a:t>
            </a:r>
          </a:p>
          <a:p>
            <a:pPr algn="ctr"/>
            <a:r>
              <a:rPr lang="pl-PL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Krzysztof Zgorzelski</a:t>
            </a:r>
          </a:p>
        </p:txBody>
      </p:sp>
      <p:pic>
        <p:nvPicPr>
          <p:cNvPr id="4098" name="Picture 2" descr="C:\Users\nauczyciel\Desktop\Obra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15766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641208"/>
      </p:ext>
    </p:extLst>
  </p:cSld>
  <p:clrMapOvr>
    <a:masterClrMapping/>
  </p:clrMapOvr>
  <p:transition spd="slow" advTm="41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n041\Desktop\les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7239"/>
            <a:ext cx="6480721" cy="485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rostokąt 4"/>
          <p:cNvSpPr/>
          <p:nvPr/>
        </p:nvSpPr>
        <p:spPr>
          <a:xfrm>
            <a:off x="1513764" y="5229200"/>
            <a:ext cx="60422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Specjalista </a:t>
            </a:r>
            <a:r>
              <a:rPr lang="pl-PL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ds</a:t>
            </a: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edukacji leśnej </a:t>
            </a:r>
          </a:p>
          <a:p>
            <a:pPr algn="ctr"/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zagospodarowania lasu i łowiectwa</a:t>
            </a:r>
          </a:p>
          <a:p>
            <a:pPr algn="ctr"/>
            <a:r>
              <a:rPr lang="pl-PL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Krystian Kowalczyk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991813"/>
      </p:ext>
    </p:extLst>
  </p:cSld>
  <p:clrMapOvr>
    <a:masterClrMapping/>
  </p:clrMapOvr>
  <p:transition spd="slow" advTm="41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083508"/>
            <a:ext cx="775827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Prezentację przygotowały </a:t>
            </a:r>
          </a:p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uczennice klasy IV a </a:t>
            </a:r>
          </a:p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Maja </a:t>
            </a:r>
            <a:r>
              <a:rPr lang="pl-P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Chilarska</a:t>
            </a:r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 Magdalena Orzech </a:t>
            </a:r>
          </a:p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 Szkoły Podstawowej</a:t>
            </a:r>
          </a:p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im. Józefa Bema</a:t>
            </a:r>
          </a:p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 Rzekuniu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5877272"/>
            <a:ext cx="2206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Źródło: Internet</a:t>
            </a:r>
            <a:endParaRPr lang="pl-PL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883906"/>
      </p:ext>
    </p:extLst>
  </p:cSld>
  <p:clrMapOvr>
    <a:masterClrMapping/>
  </p:clrMapOvr>
  <p:transition spd="slow" advTm="77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9|1.9|1.8|1.9|2|1.9|2|1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7|1.7|1.7|1.9|1.9|1.9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3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6DAA2D"/>
      </a:dk1>
      <a:lt1>
        <a:srgbClr val="6DAA2D"/>
      </a:lt1>
      <a:dk2>
        <a:srgbClr val="D3ECB9"/>
      </a:dk2>
      <a:lt2>
        <a:srgbClr val="EEECE1"/>
      </a:lt2>
      <a:accent1>
        <a:srgbClr val="BDE296"/>
      </a:accent1>
      <a:accent2>
        <a:srgbClr val="92D050"/>
      </a:accent2>
      <a:accent3>
        <a:srgbClr val="9BBB59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298</Words>
  <Application>Microsoft Office PowerPoint</Application>
  <PresentationFormat>Pokaz na ekranie (4:3)</PresentationFormat>
  <Paragraphs>49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Bodoni MT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Załęska Krystyna</dc:creator>
  <cp:lastModifiedBy>Kasia Załęska</cp:lastModifiedBy>
  <cp:revision>40</cp:revision>
  <dcterms:created xsi:type="dcterms:W3CDTF">2016-04-26T11:21:38Z</dcterms:created>
  <dcterms:modified xsi:type="dcterms:W3CDTF">2016-04-30T08:33:30Z</dcterms:modified>
</cp:coreProperties>
</file>